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8" r:id="rId3"/>
    <p:sldId id="257" r:id="rId4"/>
    <p:sldId id="269" r:id="rId5"/>
    <p:sldId id="265" r:id="rId6"/>
    <p:sldId id="266" r:id="rId7"/>
    <p:sldId id="271" r:id="rId8"/>
    <p:sldId id="267" r:id="rId9"/>
    <p:sldId id="270" r:id="rId10"/>
    <p:sldId id="273" r:id="rId11"/>
    <p:sldId id="258" r:id="rId12"/>
    <p:sldId id="272" r:id="rId13"/>
    <p:sldId id="307" r:id="rId14"/>
    <p:sldId id="279" r:id="rId15"/>
    <p:sldId id="308" r:id="rId16"/>
    <p:sldId id="309" r:id="rId17"/>
    <p:sldId id="310" r:id="rId18"/>
    <p:sldId id="311" r:id="rId19"/>
    <p:sldId id="287" r:id="rId20"/>
    <p:sldId id="288" r:id="rId21"/>
    <p:sldId id="289" r:id="rId22"/>
    <p:sldId id="290" r:id="rId23"/>
    <p:sldId id="291" r:id="rId24"/>
    <p:sldId id="292" r:id="rId25"/>
    <p:sldId id="295" r:id="rId26"/>
    <p:sldId id="293" r:id="rId27"/>
    <p:sldId id="294" r:id="rId28"/>
    <p:sldId id="296" r:id="rId29"/>
    <p:sldId id="297" r:id="rId30"/>
    <p:sldId id="299" r:id="rId31"/>
    <p:sldId id="298" r:id="rId32"/>
    <p:sldId id="300" r:id="rId33"/>
    <p:sldId id="302" r:id="rId34"/>
    <p:sldId id="303" r:id="rId35"/>
    <p:sldId id="263" r:id="rId36"/>
    <p:sldId id="304" r:id="rId37"/>
    <p:sldId id="306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3" d="100"/>
          <a:sy n="53" d="100"/>
        </p:scale>
        <p:origin x="1470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8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238" y="3602038"/>
            <a:ext cx="6593681" cy="1655762"/>
          </a:xfrm>
          <a:effectLst>
            <a:outerShdw blurRad="50800" dist="50800" dir="1200000" algn="ctr" rotWithShape="0">
              <a:schemeClr val="tx1">
                <a:alpha val="76000"/>
              </a:schemeClr>
            </a:outerShdw>
          </a:effectLst>
        </p:spPr>
        <p:txBody>
          <a:bodyPr>
            <a:normAutofit/>
          </a:bodyPr>
          <a:lstStyle>
            <a:lvl1pPr marL="0" indent="0" algn="l">
              <a:buNone/>
              <a:defRPr sz="2000" u="none" cap="all" baseline="0">
                <a:solidFill>
                  <a:srgbClr val="00638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53D2FF"/>
                  </a:solidFill>
                </a:u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01052" y="5410202"/>
            <a:ext cx="2057400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0237" y="5410202"/>
            <a:ext cx="384366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5603" y="5410200"/>
            <a:ext cx="57831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054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347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817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696579" y="71845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17473" y="276497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397051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14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56059" y="3360263"/>
            <a:ext cx="239643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6075" y="3363435"/>
            <a:ext cx="238895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5555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220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122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442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5592691" y="5883277"/>
            <a:ext cx="2057400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6059" y="5883276"/>
            <a:ext cx="467948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7241" y="5883275"/>
            <a:ext cx="57831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64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203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02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8902" y="2249486"/>
            <a:ext cx="34359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1992" y="2249485"/>
            <a:ext cx="34335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698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094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35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320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2866" y="609600"/>
            <a:ext cx="3452693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49486"/>
            <a:ext cx="3753964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340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PencilSketch trans="10000" pressure="36"/>
                    </a14:imgEffect>
                    <a14:imgEffect>
                      <a14:colorTemperature colorTemp="3930"/>
                    </a14:imgEffect>
                    <a14:imgEffect>
                      <a14:saturation sat="345000"/>
                    </a14:imgEffect>
                    <a14:imgEffect>
                      <a14:brightnessContrast bright="-21000" contrast="-3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1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9041774" cy="6858001"/>
            <a:chOff x="-14288" y="0"/>
            <a:chExt cx="9041774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Example de </a:t>
            </a:r>
            <a:r>
              <a:rPr lang="en-US" dirty="0" err="1"/>
              <a:t>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185988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Exemple de style</a:t>
            </a:r>
          </a:p>
          <a:p>
            <a:pPr lvl="1"/>
            <a:r>
              <a:rPr lang="fr-FR" dirty="0" err="1"/>
              <a:t>Blah</a:t>
            </a:r>
            <a:r>
              <a:rPr lang="fr-FR" dirty="0"/>
              <a:t> 2 </a:t>
            </a:r>
          </a:p>
          <a:p>
            <a:pPr lvl="2"/>
            <a:r>
              <a:rPr lang="fr-FR" dirty="0" err="1"/>
              <a:t>Blah</a:t>
            </a:r>
            <a:r>
              <a:rPr lang="fr-FR" dirty="0"/>
              <a:t> 3</a:t>
            </a:r>
          </a:p>
          <a:p>
            <a:pPr lvl="3"/>
            <a:r>
              <a:rPr lang="fr-FR" dirty="0" err="1"/>
              <a:t>Blah</a:t>
            </a:r>
            <a:r>
              <a:rPr lang="fr-FR" dirty="0"/>
              <a:t> 4</a:t>
            </a:r>
          </a:p>
          <a:p>
            <a:pPr lvl="4"/>
            <a:r>
              <a:rPr lang="fr-FR" dirty="0" err="1"/>
              <a:t>Blah</a:t>
            </a:r>
            <a:r>
              <a:rPr lang="fr-FR" dirty="0"/>
              <a:t> 5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193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2">
              <a:lumMod val="60000"/>
              <a:lumOff val="4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Orbitron ExtraBold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Variable Display Semib" pitchFamily="2" charset="0"/>
          <a:ea typeface="Exo 2 Light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Variable Small" pitchFamily="2" charset="0"/>
          <a:ea typeface="Exo 2 Light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Variable Text" pitchFamily="2" charset="0"/>
          <a:ea typeface="Exo 2 Light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Exo 2 Light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Segoe UI Variable Text Light" pitchFamily="2" charset="0"/>
          <a:ea typeface="Exo 2 Light" pitchFamily="2" charset="0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85938" y="1465263"/>
            <a:ext cx="7282339" cy="2387600"/>
          </a:xfrm>
        </p:spPr>
        <p:txBody>
          <a:bodyPr>
            <a:noAutofit/>
          </a:bodyPr>
          <a:lstStyle/>
          <a:p>
            <a:r>
              <a:rPr sz="4000" dirty="0"/>
              <a:t>Nevers à </a:t>
            </a:r>
            <a:r>
              <a:rPr sz="4000" dirty="0" err="1"/>
              <a:t>vélo</a:t>
            </a:r>
            <a:r>
              <a:rPr sz="4000" dirty="0"/>
              <a:t> :</a:t>
            </a:r>
            <a:br>
              <a:rPr lang="fr-FR" sz="4000" dirty="0"/>
            </a:br>
            <a:br>
              <a:rPr lang="fr-FR" sz="4000" dirty="0"/>
            </a:br>
            <a:r>
              <a:rPr sz="4000" dirty="0"/>
              <a:t>conception d’un prototype </a:t>
            </a:r>
            <a:r>
              <a:rPr sz="4000" dirty="0" err="1"/>
              <a:t>d’API</a:t>
            </a:r>
            <a:r>
              <a:rPr sz="4000" dirty="0"/>
              <a:t> de </a:t>
            </a:r>
            <a:r>
              <a:rPr sz="4000" dirty="0" err="1"/>
              <a:t>routage</a:t>
            </a:r>
            <a:r>
              <a:rPr sz="4000" dirty="0"/>
              <a:t> et </a:t>
            </a:r>
            <a:r>
              <a:rPr sz="4000" dirty="0" err="1"/>
              <a:t>d’analyse</a:t>
            </a:r>
            <a:r>
              <a:rPr sz="4000" dirty="0"/>
              <a:t> </a:t>
            </a:r>
            <a:r>
              <a:rPr sz="4000" dirty="0" err="1"/>
              <a:t>spatiale</a:t>
            </a:r>
            <a:endParaRPr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2014538" y="4067810"/>
            <a:ext cx="6593681" cy="1655762"/>
          </a:xfrm>
        </p:spPr>
        <p:txBody>
          <a:bodyPr>
            <a:normAutofit fontScale="85000" lnSpcReduction="20000"/>
          </a:bodyPr>
          <a:lstStyle/>
          <a:p>
            <a:pPr>
              <a:spcAft>
                <a:spcPts val="600"/>
              </a:spcAft>
              <a:defRPr sz="1800"/>
            </a:pPr>
            <a:r>
              <a:rPr dirty="0">
                <a:solidFill>
                  <a:schemeClr val="bg2">
                    <a:lumMod val="50000"/>
                  </a:schemeClr>
                </a:solidFill>
              </a:rPr>
              <a:t>Marie THOMAS</a:t>
            </a:r>
          </a:p>
          <a:p>
            <a:pPr>
              <a:spcAft>
                <a:spcPts val="600"/>
              </a:spcAft>
              <a:defRPr sz="1800"/>
            </a:pPr>
            <a:r>
              <a:rPr dirty="0" err="1">
                <a:solidFill>
                  <a:schemeClr val="bg2">
                    <a:lumMod val="50000"/>
                  </a:schemeClr>
                </a:solidFill>
              </a:rPr>
              <a:t>Titre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dirty="0" err="1">
                <a:solidFill>
                  <a:schemeClr val="bg2">
                    <a:lumMod val="50000"/>
                  </a:schemeClr>
                </a:solidFill>
              </a:rPr>
              <a:t>professionnel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 DWWM – Online </a:t>
            </a:r>
            <a:r>
              <a:rPr dirty="0" err="1">
                <a:solidFill>
                  <a:schemeClr val="bg2">
                    <a:lumMod val="50000"/>
                  </a:schemeClr>
                </a:solidFill>
              </a:rPr>
              <a:t>Formapro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spcAft>
                <a:spcPts val="600"/>
              </a:spcAft>
              <a:defRPr sz="1800"/>
            </a:pPr>
            <a:r>
              <a:rPr dirty="0">
                <a:solidFill>
                  <a:schemeClr val="bg2">
                    <a:lumMod val="50000"/>
                  </a:schemeClr>
                </a:solidFill>
              </a:rPr>
              <a:t>Session mars–</a:t>
            </a:r>
            <a:r>
              <a:rPr dirty="0" err="1">
                <a:solidFill>
                  <a:schemeClr val="bg2">
                    <a:lumMod val="50000"/>
                  </a:schemeClr>
                </a:solidFill>
              </a:rPr>
              <a:t>novembre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 2025</a:t>
            </a:r>
          </a:p>
          <a:p>
            <a:pPr>
              <a:spcAft>
                <a:spcPts val="600"/>
              </a:spcAft>
              <a:defRPr sz="1800"/>
            </a:pPr>
            <a:r>
              <a:rPr dirty="0">
                <a:solidFill>
                  <a:schemeClr val="bg2">
                    <a:lumMod val="50000"/>
                  </a:schemeClr>
                </a:solidFill>
              </a:rPr>
              <a:t>Sous la direction de </a:t>
            </a:r>
            <a:r>
              <a:rPr dirty="0" err="1">
                <a:solidFill>
                  <a:schemeClr val="bg2">
                    <a:lumMod val="50000"/>
                  </a:schemeClr>
                </a:solidFill>
              </a:rPr>
              <a:t>Erwann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dirty="0" err="1">
                <a:solidFill>
                  <a:schemeClr val="bg2">
                    <a:lumMod val="50000"/>
                  </a:schemeClr>
                </a:solidFill>
              </a:rPr>
              <a:t>Legall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405B8C-62EB-4CEC-AAAF-F8F36A54F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Projet 1 – Lyon Autrement (CRUD SIG)</a:t>
            </a: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3515F55-6423-43A9-B221-11D8EFB31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fr-FR" dirty="0"/>
              <a:t>Créer un </a:t>
            </a:r>
            <a:r>
              <a:rPr lang="fr-FR" dirty="0" err="1"/>
              <a:t>toggle</a:t>
            </a:r>
            <a:r>
              <a:rPr lang="fr-FR" dirty="0"/>
              <a:t> Jour/nuit global, et visualiser un CRUD dans </a:t>
            </a:r>
            <a:r>
              <a:rPr lang="fr-FR" dirty="0" err="1"/>
              <a:t>leaflet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7694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Projet</a:t>
            </a:r>
            <a:r>
              <a:rPr dirty="0"/>
              <a:t> 1 – Lyon </a:t>
            </a:r>
            <a:r>
              <a:rPr dirty="0" err="1"/>
              <a:t>Autrement</a:t>
            </a:r>
            <a:r>
              <a:rPr dirty="0"/>
              <a:t> (CRUD SIG)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  <a:defRPr sz="1800"/>
            </a:pPr>
            <a:r>
              <a:rPr lang="fr-FR" dirty="0"/>
              <a:t>FRONT (</a:t>
            </a:r>
            <a:r>
              <a:rPr lang="fr-FR" dirty="0" err="1"/>
              <a:t>toggle</a:t>
            </a:r>
            <a:r>
              <a:rPr lang="fr-FR" dirty="0"/>
              <a:t> jour/nuit généralisé à la carte)</a:t>
            </a:r>
          </a:p>
          <a:p>
            <a:pPr lvl="1">
              <a:spcAft>
                <a:spcPts val="600"/>
              </a:spcAft>
              <a:defRPr sz="1800"/>
            </a:pPr>
            <a:r>
              <a:rPr lang="fr-F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  <a:r>
              <a:rPr lang="fr-FR" dirty="0"/>
              <a:t> (hiérarchisation accessibilité)</a:t>
            </a:r>
          </a:p>
          <a:p>
            <a:pPr lvl="1">
              <a:spcAft>
                <a:spcPts val="600"/>
              </a:spcAft>
              <a:defRPr sz="1800"/>
            </a:pPr>
            <a:r>
              <a:rPr lang="fr-F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  <a:r>
              <a:rPr lang="fr-FR" dirty="0"/>
              <a:t> (base du </a:t>
            </a:r>
            <a:r>
              <a:rPr lang="fr-FR" dirty="0" err="1"/>
              <a:t>toggle</a:t>
            </a:r>
            <a:r>
              <a:rPr lang="fr-FR" dirty="0"/>
              <a:t> : variables globales)</a:t>
            </a:r>
          </a:p>
          <a:p>
            <a:pPr lvl="1">
              <a:spcAft>
                <a:spcPts val="600"/>
              </a:spcAft>
              <a:defRPr sz="1800"/>
            </a:pPr>
            <a:r>
              <a:rPr lang="fr-F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</a:t>
            </a:r>
            <a:r>
              <a:rPr lang="fr-FR" dirty="0"/>
              <a:t> (ui.js pour le </a:t>
            </a:r>
            <a:r>
              <a:rPr lang="fr-FR" dirty="0" err="1"/>
              <a:t>toggle</a:t>
            </a:r>
            <a:r>
              <a:rPr lang="fr-FR" dirty="0"/>
              <a:t> map.js pour la carte, et relier les deux)</a:t>
            </a:r>
          </a:p>
          <a:p>
            <a:pPr>
              <a:spcAft>
                <a:spcPts val="600"/>
              </a:spcAft>
              <a:defRPr sz="1800"/>
            </a:pPr>
            <a:r>
              <a:rPr lang="fr-FR" dirty="0"/>
              <a:t>BACK (CRUD spatial)</a:t>
            </a:r>
          </a:p>
          <a:p>
            <a:pPr lvl="1">
              <a:spcAft>
                <a:spcPts val="600"/>
              </a:spcAft>
              <a:defRPr sz="1800"/>
            </a:pPr>
            <a:r>
              <a:rPr lang="fr-F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PHP/</a:t>
            </a:r>
            <a:r>
              <a:rPr lang="fr-FR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Postgres</a:t>
            </a:r>
            <a:r>
              <a:rPr lang="fr-F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/>
              <a:t>: connexion bd</a:t>
            </a:r>
          </a:p>
          <a:p>
            <a:pPr lvl="1">
              <a:spcAft>
                <a:spcPts val="600"/>
              </a:spcAft>
              <a:defRPr sz="1800"/>
            </a:pPr>
            <a:r>
              <a:rPr lang="fr-FR" dirty="0"/>
              <a:t>Import données, CRUD =&gt; </a:t>
            </a:r>
            <a:r>
              <a:rPr lang="fr-FR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geojson</a:t>
            </a:r>
            <a:endParaRPr lang="fr-FR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spcAft>
                <a:spcPts val="600"/>
              </a:spcAft>
              <a:defRPr sz="1800"/>
            </a:pPr>
            <a:r>
              <a:rPr lang="fr-FR" dirty="0"/>
              <a:t>Requêtes préparées PDO</a:t>
            </a:r>
          </a:p>
          <a:p>
            <a:pPr marL="457200" lvl="1" indent="0">
              <a:spcAft>
                <a:spcPts val="600"/>
              </a:spcAft>
              <a:buNone/>
              <a:defRPr sz="1800"/>
            </a:pPr>
            <a:endParaRPr lang="fr-FR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93C1ED-AE11-4455-8B22-A6F9A7B9C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Front : structure Light/</a:t>
            </a:r>
            <a:r>
              <a:rPr lang="fr-FR" dirty="0" err="1"/>
              <a:t>dark</a:t>
            </a:r>
            <a:r>
              <a:rPr lang="fr-FR" dirty="0"/>
              <a:t> mode dans </a:t>
            </a:r>
            <a:r>
              <a:rPr lang="fr-FR" dirty="0" err="1"/>
              <a:t>leaflet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FEB4A4F-6D83-4A73-A207-6F37131DB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HTML : </a:t>
            </a:r>
            <a:r>
              <a:rPr lang="fr-FR" dirty="0" err="1"/>
              <a:t>hierarchisé</a:t>
            </a:r>
            <a:r>
              <a:rPr lang="fr-FR" dirty="0"/>
              <a:t> (&lt;main&gt;) et </a:t>
            </a:r>
            <a:r>
              <a:rPr lang="fr-FR" dirty="0" err="1"/>
              <a:t>acessible</a:t>
            </a:r>
            <a:r>
              <a:rPr lang="fr-FR" dirty="0"/>
              <a:t> (aria-label)</a:t>
            </a:r>
          </a:p>
          <a:p>
            <a:r>
              <a:rPr lang="fr-FR" dirty="0"/>
              <a:t>CSS : variables globales (--</a:t>
            </a:r>
            <a:r>
              <a:rPr lang="fr-FR" dirty="0" err="1"/>
              <a:t>bg-color</a:t>
            </a:r>
            <a:r>
              <a:rPr lang="fr-FR" dirty="0"/>
              <a:t>) et thèmes light/</a:t>
            </a:r>
            <a:r>
              <a:rPr lang="fr-FR" dirty="0" err="1"/>
              <a:t>dark</a:t>
            </a:r>
            <a:r>
              <a:rPr lang="fr-FR" dirty="0"/>
              <a:t> +  accessibilité (</a:t>
            </a:r>
            <a:r>
              <a:rPr lang="fr-FR" dirty="0" err="1"/>
              <a:t>prefers</a:t>
            </a:r>
            <a:r>
              <a:rPr lang="fr-FR" dirty="0"/>
              <a:t>-</a:t>
            </a:r>
            <a:r>
              <a:rPr lang="fr-FR" dirty="0" err="1"/>
              <a:t>reduced</a:t>
            </a:r>
            <a:r>
              <a:rPr lang="fr-FR" dirty="0"/>
              <a:t>-motion: </a:t>
            </a:r>
            <a:r>
              <a:rPr lang="fr-FR" dirty="0" err="1"/>
              <a:t>reduce</a:t>
            </a:r>
            <a:r>
              <a:rPr lang="fr-FR" dirty="0"/>
              <a:t>)</a:t>
            </a:r>
          </a:p>
          <a:p>
            <a:r>
              <a:rPr lang="fr-FR" dirty="0"/>
              <a:t>JS (ui.js) gère le </a:t>
            </a:r>
            <a:r>
              <a:rPr lang="fr-FR" dirty="0" err="1"/>
              <a:t>toggle</a:t>
            </a:r>
            <a:r>
              <a:rPr lang="fr-FR" dirty="0"/>
              <a:t> (ajout/rétraction de la classe .</a:t>
            </a:r>
            <a:r>
              <a:rPr lang="fr-FR" dirty="0" err="1"/>
              <a:t>dark</a:t>
            </a:r>
            <a:r>
              <a:rPr lang="fr-FR" dirty="0"/>
              <a:t>-mode)</a:t>
            </a:r>
          </a:p>
          <a:p>
            <a:r>
              <a:rPr lang="fr-FR" dirty="0"/>
              <a:t>JS (map.js) synchronise le </a:t>
            </a:r>
            <a:r>
              <a:rPr lang="fr-FR" dirty="0" err="1"/>
              <a:t>toggle</a:t>
            </a:r>
            <a:r>
              <a:rPr lang="fr-FR" dirty="0"/>
              <a:t> avec </a:t>
            </a:r>
            <a:r>
              <a:rPr lang="fr-FR" dirty="0" err="1"/>
              <a:t>leaflet</a:t>
            </a:r>
            <a:r>
              <a:rPr lang="fr-FR" dirty="0"/>
              <a:t> (changement de tuiles et </a:t>
            </a:r>
            <a:r>
              <a:rPr lang="fr-FR" dirty="0" err="1"/>
              <a:t>popups</a:t>
            </a:r>
            <a:r>
              <a:rPr lang="fr-FR" dirty="0"/>
              <a:t>/clusters)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974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7AA015-9D4F-4110-AA3E-AFB287E8F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Une bascule fluide entre deux styles complets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65BBC4-FB97-4C37-86D6-57B9ADDA91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Light mode	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76B89633-02D0-4CF7-824D-EF1C31D9D6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55663" y="3554418"/>
            <a:ext cx="3659187" cy="1755763"/>
          </a:xfr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43821C7-5E93-41F3-B10B-1DCA3E2E85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 err="1"/>
              <a:t>Dark</a:t>
            </a:r>
            <a:r>
              <a:rPr lang="fr-FR" dirty="0"/>
              <a:t> mode</a:t>
            </a:r>
          </a:p>
        </p:txBody>
      </p:sp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65453355-92F4-4897-B6D7-B7A3D00CF74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629150" y="3551001"/>
            <a:ext cx="3656013" cy="1762597"/>
          </a:xfrm>
        </p:spPr>
      </p:pic>
    </p:spTree>
    <p:extLst>
      <p:ext uri="{BB962C8B-B14F-4D97-AF65-F5344CB8AC3E}">
        <p14:creationId xmlns:p14="http://schemas.microsoft.com/office/powerpoint/2010/main" val="186631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D38933E4-F87C-4102-9047-FA362E2C8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Backend </a:t>
            </a:r>
            <a:br>
              <a:rPr lang="fr-FR" dirty="0"/>
            </a:br>
            <a:r>
              <a:rPr lang="fr-FR" dirty="0" err="1"/>
              <a:t>Init.sql</a:t>
            </a:r>
            <a:r>
              <a:rPr lang="fr-FR" dirty="0"/>
              <a:t> : préparer la BDD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0BED0AD3-1BA5-44B6-951E-44AFF65A0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898" y="2249488"/>
            <a:ext cx="3746932" cy="354171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1518563-488B-4F40-834D-D901F2909616}"/>
              </a:ext>
            </a:extLst>
          </p:cNvPr>
          <p:cNvSpPr txBox="1"/>
          <p:nvPr/>
        </p:nvSpPr>
        <p:spPr>
          <a:xfrm>
            <a:off x="4746171" y="2249488"/>
            <a:ext cx="37469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Segoe UI Variable Small Semibol" pitchFamily="2" charset="0"/>
              </a:rPr>
              <a:t>Préparation des tables vides. </a:t>
            </a:r>
          </a:p>
          <a:p>
            <a:br>
              <a:rPr lang="fr-FR" sz="2000" dirty="0">
                <a:latin typeface="Segoe UI Variable Small Semibol" pitchFamily="2" charset="0"/>
              </a:rPr>
            </a:br>
            <a:r>
              <a:rPr lang="fr-FR" sz="2000" dirty="0">
                <a:latin typeface="Segoe UI Variable Small Semibol" pitchFamily="2" charset="0"/>
              </a:rPr>
              <a:t>L’insertion de données se fait via un fichier </a:t>
            </a:r>
            <a:r>
              <a:rPr lang="fr-FR" sz="2000" dirty="0" err="1">
                <a:latin typeface="Segoe UI Variable Small Semibol" pitchFamily="2" charset="0"/>
              </a:rPr>
              <a:t>insert_pois.php</a:t>
            </a:r>
            <a:endParaRPr lang="fr-FR" sz="2000" dirty="0">
              <a:latin typeface="Segoe UI Variable Small Semibol" pitchFamily="2" charset="0"/>
            </a:endParaRPr>
          </a:p>
          <a:p>
            <a:endParaRPr lang="fr-FR" sz="2000" dirty="0">
              <a:latin typeface="Segoe UI Variable Small Semibol" pitchFamily="2" charset="0"/>
            </a:endParaRPr>
          </a:p>
          <a:p>
            <a:r>
              <a:rPr lang="fr-FR" sz="2000" dirty="0">
                <a:latin typeface="Segoe UI Variable Small Semibol" pitchFamily="2" charset="0"/>
              </a:rPr>
              <a:t>Note : deux tables n’étaient pas </a:t>
            </a:r>
            <a:r>
              <a:rPr lang="fr-FR" sz="2000" dirty="0" err="1">
                <a:latin typeface="Segoe UI Variable Small Semibol" pitchFamily="2" charset="0"/>
              </a:rPr>
              <a:t>nécesaire</a:t>
            </a:r>
            <a:r>
              <a:rPr lang="fr-FR" sz="2000" dirty="0">
                <a:latin typeface="Segoe UI Variable Small Semibol" pitchFamily="2" charset="0"/>
              </a:rPr>
              <a:t> =&gt; </a:t>
            </a:r>
            <a:r>
              <a:rPr lang="fr-FR" sz="2000" dirty="0" err="1">
                <a:latin typeface="Segoe UI Variable Small Semibol" pitchFamily="2" charset="0"/>
              </a:rPr>
              <a:t>geom</a:t>
            </a:r>
            <a:r>
              <a:rPr lang="fr-FR" sz="2000" dirty="0">
                <a:latin typeface="Segoe UI Variable Small Semibol" pitchFamily="2" charset="0"/>
              </a:rPr>
              <a:t> </a:t>
            </a:r>
            <a:r>
              <a:rPr lang="fr-FR" sz="2000" dirty="0" err="1">
                <a:latin typeface="Segoe UI Variable Small Semibol" pitchFamily="2" charset="0"/>
              </a:rPr>
              <a:t>geometry</a:t>
            </a:r>
            <a:r>
              <a:rPr lang="fr-FR" sz="2000" dirty="0">
                <a:latin typeface="Segoe UI Variable Small Semibol" pitchFamily="2" charset="0"/>
              </a:rPr>
              <a:t>(</a:t>
            </a:r>
            <a:r>
              <a:rPr lang="fr-FR" sz="2000" dirty="0" err="1">
                <a:latin typeface="Segoe UI Variable Small Semibol" pitchFamily="2" charset="0"/>
              </a:rPr>
              <a:t>geom</a:t>
            </a:r>
            <a:r>
              <a:rPr lang="fr-FR" sz="2000" dirty="0">
                <a:latin typeface="Segoe UI Variable Small Semibol" pitchFamily="2" charset="0"/>
              </a:rPr>
              <a:t>, 4326)</a:t>
            </a:r>
          </a:p>
        </p:txBody>
      </p:sp>
    </p:spTree>
    <p:extLst>
      <p:ext uri="{BB962C8B-B14F-4D97-AF65-F5344CB8AC3E}">
        <p14:creationId xmlns:p14="http://schemas.microsoft.com/office/powerpoint/2010/main" val="605708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385ADA-E94C-4CC4-A491-5C7ECC936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Backend </a:t>
            </a:r>
            <a:br>
              <a:rPr lang="fr-FR" dirty="0"/>
            </a:br>
            <a:r>
              <a:rPr lang="fr-FR" dirty="0"/>
              <a:t>structure du CRUD spatial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FD4E34-2ABB-49FC-8C2A-A4C058440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u="sng" dirty="0"/>
              <a:t>Objectif</a:t>
            </a:r>
          </a:p>
          <a:p>
            <a:pPr marL="0" indent="0">
              <a:buNone/>
            </a:pPr>
            <a:r>
              <a:rPr lang="fr-FR" dirty="0"/>
              <a:t>Gérer les entités depuis le panneau administration, enregistrement automatique des modifications en BDD, affichage direct dans Leaflet à l’actualisation</a:t>
            </a:r>
          </a:p>
        </p:txBody>
      </p:sp>
    </p:spTree>
    <p:extLst>
      <p:ext uri="{BB962C8B-B14F-4D97-AF65-F5344CB8AC3E}">
        <p14:creationId xmlns:p14="http://schemas.microsoft.com/office/powerpoint/2010/main" val="2069283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C363A0-39B3-4EBE-B7FB-22F019985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Backend </a:t>
            </a:r>
            <a:br>
              <a:rPr lang="fr-FR" dirty="0"/>
            </a:br>
            <a:r>
              <a:rPr lang="fr-FR" dirty="0"/>
              <a:t>structure du CRUD spatial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DA5F6F-AC89-48DF-ACBC-77CE6DDF5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Organisation des fichiers PHP</a:t>
            </a:r>
          </a:p>
          <a:p>
            <a:pPr lvl="1"/>
            <a:r>
              <a:rPr lang="fr-FR" dirty="0" err="1"/>
              <a:t>db.php</a:t>
            </a:r>
            <a:r>
              <a:rPr lang="fr-FR" dirty="0"/>
              <a:t> connexion sécurisée à la BDD (PDO)</a:t>
            </a:r>
          </a:p>
          <a:p>
            <a:pPr lvl="1"/>
            <a:r>
              <a:rPr lang="fr-FR" dirty="0" err="1"/>
              <a:t>ajout_xx.php</a:t>
            </a:r>
            <a:r>
              <a:rPr lang="fr-FR" dirty="0"/>
              <a:t> ajout d’une entité</a:t>
            </a:r>
          </a:p>
          <a:p>
            <a:pPr lvl="1"/>
            <a:r>
              <a:rPr lang="fr-FR" dirty="0" err="1"/>
              <a:t>fetch_xx.php</a:t>
            </a:r>
            <a:r>
              <a:rPr lang="fr-FR" dirty="0"/>
              <a:t> lecture des données et renvoi en </a:t>
            </a:r>
            <a:r>
              <a:rPr lang="fr-FR" dirty="0" err="1"/>
              <a:t>Geojson</a:t>
            </a:r>
            <a:r>
              <a:rPr lang="fr-FR" dirty="0"/>
              <a:t> </a:t>
            </a:r>
          </a:p>
          <a:p>
            <a:pPr lvl="1"/>
            <a:r>
              <a:rPr lang="fr-FR" dirty="0" err="1"/>
              <a:t>delete_xx.php</a:t>
            </a:r>
            <a:r>
              <a:rPr lang="fr-FR" dirty="0"/>
              <a:t>/</a:t>
            </a:r>
            <a:r>
              <a:rPr lang="fr-FR" dirty="0" err="1"/>
              <a:t>update_xx.php</a:t>
            </a:r>
            <a:r>
              <a:rPr lang="fr-FR" dirty="0"/>
              <a:t> suppression et modification</a:t>
            </a:r>
          </a:p>
          <a:p>
            <a:pPr lvl="1"/>
            <a:r>
              <a:rPr lang="fr-FR" dirty="0" err="1"/>
              <a:t>disconnect.php</a:t>
            </a:r>
            <a:r>
              <a:rPr lang="fr-FR" dirty="0"/>
              <a:t> fermeture propre de la connexion</a:t>
            </a:r>
          </a:p>
        </p:txBody>
      </p:sp>
    </p:spTree>
    <p:extLst>
      <p:ext uri="{BB962C8B-B14F-4D97-AF65-F5344CB8AC3E}">
        <p14:creationId xmlns:p14="http://schemas.microsoft.com/office/powerpoint/2010/main" val="2021813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DCF459-2CC3-4CC1-A395-F84F5D3B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Backend </a:t>
            </a:r>
            <a:br>
              <a:rPr lang="fr-FR" dirty="0"/>
            </a:br>
            <a:r>
              <a:rPr lang="fr-FR" dirty="0"/>
              <a:t>structure du CRUD spatial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C9F338-F110-45F7-9327-42BBFFD1D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Logique</a:t>
            </a:r>
          </a:p>
          <a:p>
            <a:pPr marL="0" indent="0">
              <a:buNone/>
            </a:pPr>
            <a:r>
              <a:rPr lang="fr-FR" dirty="0"/>
              <a:t>Le CRUD repose sur des </a:t>
            </a:r>
            <a:r>
              <a:rPr lang="fr-FR" dirty="0" err="1"/>
              <a:t>requêts</a:t>
            </a:r>
            <a:r>
              <a:rPr lang="fr-FR" dirty="0"/>
              <a:t> PDO préparées (ajout, update, </a:t>
            </a:r>
            <a:r>
              <a:rPr lang="fr-FR" dirty="0" err="1"/>
              <a:t>delete</a:t>
            </a:r>
            <a:r>
              <a:rPr lang="fr-FR" dirty="0"/>
              <a:t>, </a:t>
            </a:r>
            <a:r>
              <a:rPr lang="fr-FR" dirty="0" err="1"/>
              <a:t>fetch</a:t>
            </a:r>
            <a:r>
              <a:rPr lang="fr-FR" dirty="0"/>
              <a:t>) pour un échange de données entre le panneau d’administration et la BDD de manière sécurisée et fiable</a:t>
            </a:r>
          </a:p>
        </p:txBody>
      </p:sp>
    </p:spTree>
    <p:extLst>
      <p:ext uri="{BB962C8B-B14F-4D97-AF65-F5344CB8AC3E}">
        <p14:creationId xmlns:p14="http://schemas.microsoft.com/office/powerpoint/2010/main" val="3146795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5E6741-AA0E-4C04-AE15-5D2D6156D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Sécurisation en PHP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B1B2FE-07FB-4E76-991C-BFA5E658B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/>
              <a:t>Objectif : </a:t>
            </a:r>
          </a:p>
          <a:p>
            <a:pPr marL="0" indent="0">
              <a:buNone/>
            </a:pPr>
            <a:r>
              <a:rPr lang="fr-FR" dirty="0"/>
              <a:t>Protéger la base contre les injections SQL et les erreurs utilisateur</a:t>
            </a:r>
          </a:p>
          <a:p>
            <a:r>
              <a:rPr lang="fr-FR" dirty="0"/>
              <a:t>Bonnes pratiques appliquées</a:t>
            </a:r>
          </a:p>
          <a:p>
            <a:pPr lvl="1"/>
            <a:r>
              <a:rPr lang="fr-FR" dirty="0"/>
              <a:t>Vérification des champs : </a:t>
            </a:r>
            <a:r>
              <a:rPr lang="fr-FR" dirty="0" err="1"/>
              <a:t>isset</a:t>
            </a:r>
            <a:r>
              <a:rPr lang="fr-FR" dirty="0"/>
              <a:t>() et !</a:t>
            </a:r>
            <a:r>
              <a:rPr lang="fr-FR" dirty="0" err="1"/>
              <a:t>empty</a:t>
            </a:r>
            <a:r>
              <a:rPr lang="fr-FR" dirty="0"/>
              <a:t>()</a:t>
            </a:r>
          </a:p>
          <a:p>
            <a:pPr lvl="1"/>
            <a:r>
              <a:rPr lang="fr-FR" dirty="0"/>
              <a:t>Nettoyage des entrées </a:t>
            </a:r>
            <a:r>
              <a:rPr lang="fr-FR" dirty="0" err="1"/>
              <a:t>strip_tags</a:t>
            </a:r>
            <a:r>
              <a:rPr lang="fr-FR" dirty="0"/>
              <a:t>()</a:t>
            </a:r>
          </a:p>
          <a:p>
            <a:pPr lvl="1"/>
            <a:r>
              <a:rPr lang="fr-FR" dirty="0"/>
              <a:t>Sécurisation SQL </a:t>
            </a:r>
            <a:r>
              <a:rPr lang="fr-FR" dirty="0" err="1"/>
              <a:t>prepare</a:t>
            </a:r>
            <a:r>
              <a:rPr lang="fr-FR" dirty="0"/>
              <a:t>() + </a:t>
            </a:r>
            <a:r>
              <a:rPr lang="fr-FR" dirty="0" err="1"/>
              <a:t>bindValue</a:t>
            </a:r>
            <a:r>
              <a:rPr lang="fr-FR" dirty="0"/>
              <a:t>()</a:t>
            </a:r>
          </a:p>
          <a:p>
            <a:r>
              <a:rPr lang="fr-FR" dirty="0"/>
              <a:t>Résultat</a:t>
            </a:r>
          </a:p>
          <a:p>
            <a:pPr marL="0" indent="0">
              <a:buNone/>
            </a:pPr>
            <a:r>
              <a:rPr lang="fr-FR" dirty="0"/>
              <a:t>Un CRUD fiable, qui pourrait être amélioré par l’existence de $_SESSION</a:t>
            </a:r>
          </a:p>
          <a:p>
            <a:pPr marL="457200" lvl="1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48245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232CA5-0464-4B17-ADD2-ED2A04460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 final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ED11AF4-D6AC-4CA5-9A6C-4BE6D8921A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3481" y="2249488"/>
            <a:ext cx="6213864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333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4DCFB5-8BDE-4105-8230-AB62B0CD0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INTRODUCTION</a:t>
            </a: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F383C12-5E3B-4795-9E8F-C0C15FED63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3580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E07D74D-029C-4FC4-9569-2B00C1FE5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Nevers à vélo</a:t>
            </a:r>
            <a:br>
              <a:rPr lang="fr-FR" dirty="0"/>
            </a:b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1C8ED68-4946-42F5-961B-9DF7B3C0E7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API de </a:t>
            </a:r>
            <a:r>
              <a:rPr lang="fr-FR" dirty="0" err="1"/>
              <a:t>routing</a:t>
            </a:r>
            <a:r>
              <a:rPr lang="fr-FR" dirty="0"/>
              <a:t> et d’analyse spatiale</a:t>
            </a:r>
          </a:p>
        </p:txBody>
      </p:sp>
    </p:spTree>
    <p:extLst>
      <p:ext uri="{BB962C8B-B14F-4D97-AF65-F5344CB8AC3E}">
        <p14:creationId xmlns:p14="http://schemas.microsoft.com/office/powerpoint/2010/main" val="2697640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C78A67D-797F-47B1-ADAF-1B56DC5FA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Objectifs du projet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570F3A2-1A95-4EF6-B443-A88411A6A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Prototype d’API pour calculer des trajets léger, modulable, et reproductible</a:t>
            </a:r>
          </a:p>
          <a:p>
            <a:r>
              <a:rPr lang="fr-FR" dirty="0"/>
              <a:t>Transition du front au back avancé : comment exploiter des données géospatiales</a:t>
            </a:r>
          </a:p>
          <a:p>
            <a:r>
              <a:rPr lang="fr-FR" dirty="0"/>
              <a:t>Créer un prototype à la fois pédagogique et base de futurs applications open source</a:t>
            </a:r>
          </a:p>
        </p:txBody>
      </p:sp>
    </p:spTree>
    <p:extLst>
      <p:ext uri="{BB962C8B-B14F-4D97-AF65-F5344CB8AC3E}">
        <p14:creationId xmlns:p14="http://schemas.microsoft.com/office/powerpoint/2010/main" val="3603894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CBC386-BE5B-4F29-A605-2C39D4F32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technique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BADB138-A1DB-4923-8CB9-A8936F79B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1475" y="2097088"/>
            <a:ext cx="6261049" cy="4452302"/>
          </a:xfrm>
        </p:spPr>
      </p:pic>
    </p:spTree>
    <p:extLst>
      <p:ext uri="{BB962C8B-B14F-4D97-AF65-F5344CB8AC3E}">
        <p14:creationId xmlns:p14="http://schemas.microsoft.com/office/powerpoint/2010/main" val="603634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480C16-7F3D-4532-B371-DAFA04E93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BASE POSTGIS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1CEE77-DE5B-4EB4-A95F-BAE528259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FR" dirty="0"/>
              <a:t>Table et index créés au lancement de docker</a:t>
            </a:r>
          </a:p>
          <a:p>
            <a:r>
              <a:rPr lang="fr-FR" dirty="0"/>
              <a:t>Importation des données (ogr2ogr)</a:t>
            </a:r>
          </a:p>
          <a:p>
            <a:r>
              <a:rPr lang="fr-FR" dirty="0"/>
              <a:t>Nettoyage de la table (drop colonnes inutiles)</a:t>
            </a:r>
          </a:p>
          <a:p>
            <a:r>
              <a:rPr lang="fr-FR" dirty="0"/>
              <a:t>Calcul des coûts</a:t>
            </a:r>
          </a:p>
          <a:p>
            <a:r>
              <a:rPr lang="fr-FR" dirty="0"/>
              <a:t>Création du graphe : SELECT </a:t>
            </a:r>
            <a:r>
              <a:rPr lang="fr-FR" dirty="0" err="1"/>
              <a:t>pgr_topology</a:t>
            </a:r>
            <a:r>
              <a:rPr lang="fr-FR" dirty="0"/>
              <a:t>(public.routes_v1, 1, ‘</a:t>
            </a:r>
            <a:r>
              <a:rPr lang="fr-FR" dirty="0" err="1"/>
              <a:t>geom</a:t>
            </a:r>
            <a:r>
              <a:rPr lang="fr-FR" dirty="0"/>
              <a:t>’, ‘</a:t>
            </a:r>
            <a:r>
              <a:rPr lang="fr-FR" dirty="0" err="1"/>
              <a:t>fid</a:t>
            </a:r>
            <a:r>
              <a:rPr lang="fr-FR" dirty="0"/>
              <a:t>’); =&gt; indexation automatique GIST et B-</a:t>
            </a:r>
            <a:r>
              <a:rPr lang="fr-FR" dirty="0" err="1"/>
              <a:t>Tree</a:t>
            </a:r>
            <a:endParaRPr lang="fr-FR" dirty="0"/>
          </a:p>
          <a:p>
            <a:r>
              <a:rPr lang="fr-FR" dirty="0"/>
              <a:t>Nettoyage des arête de moins d’un mètre</a:t>
            </a:r>
          </a:p>
          <a:p>
            <a:r>
              <a:rPr lang="fr-FR" dirty="0"/>
              <a:t>Analyse du graphe (identification des nœuds à problème)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0593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53317E-18C0-4A3A-B378-2AE3E3EF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Fonction personnalisée </a:t>
            </a:r>
            <a:r>
              <a:rPr lang="fr-FR" dirty="0" err="1"/>
              <a:t>dijkstra_snap</a:t>
            </a:r>
            <a:r>
              <a:rPr lang="fr-FR" dirty="0"/>
              <a:t> (simplifiée)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20CD0978-E602-48BA-B707-8D15EDA23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8435" y="2097088"/>
            <a:ext cx="5384747" cy="392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34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F9AD1-8DF4-4967-BE36-EF887D885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Exemple de résultat </a:t>
            </a:r>
            <a:r>
              <a:rPr lang="fr-FR" dirty="0" err="1"/>
              <a:t>dijkstra_snap</a:t>
            </a:r>
            <a:r>
              <a:rPr lang="fr-FR" dirty="0"/>
              <a:t>()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157D033-3E57-4CB4-A77B-54E23679A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049" y="3282343"/>
            <a:ext cx="8651637" cy="1357241"/>
          </a:xfrm>
        </p:spPr>
      </p:pic>
    </p:spTree>
    <p:extLst>
      <p:ext uri="{BB962C8B-B14F-4D97-AF65-F5344CB8AC3E}">
        <p14:creationId xmlns:p14="http://schemas.microsoft.com/office/powerpoint/2010/main" val="2941188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348668-752E-4B78-AC48-A1D7E94EA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API </a:t>
            </a:r>
            <a:r>
              <a:rPr lang="fr-FR" dirty="0" err="1"/>
              <a:t>Flask</a:t>
            </a:r>
            <a:r>
              <a:rPr lang="fr-FR" dirty="0"/>
              <a:t> (en cours)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1EDD2B-261B-4E0A-86CD-ACA5FBD1C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63226C5-9647-4439-AEA9-4FE384975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82" y="2843842"/>
            <a:ext cx="8268854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073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90AAB7-A9C2-4FC2-AC3F-3E7EE4D2F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Connexion FLASK &lt;-&gt; BDD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592B1F7-EFBD-45D5-9131-40B612D296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6060" y="2097088"/>
            <a:ext cx="7429500" cy="2114154"/>
          </a:xfrm>
        </p:spPr>
      </p:pic>
    </p:spTree>
    <p:extLst>
      <p:ext uri="{BB962C8B-B14F-4D97-AF65-F5344CB8AC3E}">
        <p14:creationId xmlns:p14="http://schemas.microsoft.com/office/powerpoint/2010/main" val="35852670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4CD25-8F36-454C-B1A2-F37EAAC1E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de connectivité </a:t>
            </a:r>
            <a:r>
              <a:rPr lang="fr-FR" dirty="0" err="1"/>
              <a:t>Flask-Postgis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D5873F4-C7A3-48FB-A471-7C9C9BE633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6613" y="2097088"/>
            <a:ext cx="4835443" cy="4756174"/>
          </a:xfrm>
        </p:spPr>
      </p:pic>
    </p:spTree>
    <p:extLst>
      <p:ext uri="{BB962C8B-B14F-4D97-AF65-F5344CB8AC3E}">
        <p14:creationId xmlns:p14="http://schemas.microsoft.com/office/powerpoint/2010/main" val="124243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A91291-5A25-4190-AF8C-A5FC81E7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Performance et résultats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5840BB2-D967-4E43-9192-A70A69B3E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25" y="2097088"/>
            <a:ext cx="5026968" cy="4743076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4EF39B3-6411-4F3E-B51E-7A4F4EC23F9F}"/>
              </a:ext>
            </a:extLst>
          </p:cNvPr>
          <p:cNvSpPr txBox="1"/>
          <p:nvPr/>
        </p:nvSpPr>
        <p:spPr>
          <a:xfrm>
            <a:off x="5140701" y="2097088"/>
            <a:ext cx="3781493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u="sng" dirty="0"/>
              <a:t>Création du graphe </a:t>
            </a:r>
            <a:r>
              <a:rPr lang="fr-FR" sz="2200" dirty="0"/>
              <a:t>: 37 secondes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u="sng" dirty="0"/>
              <a:t>Itinéraire stress-test</a:t>
            </a:r>
            <a:r>
              <a:rPr lang="fr-FR" sz="2200" dirty="0"/>
              <a:t> multipoints : environ 500ms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Utilisation de la fonction </a:t>
            </a:r>
            <a:r>
              <a:rPr lang="fr-FR" sz="2200" b="1" dirty="0"/>
              <a:t>\timing </a:t>
            </a:r>
            <a:r>
              <a:rPr lang="fr-FR" sz="2200" dirty="0"/>
              <a:t>en </a:t>
            </a:r>
            <a:r>
              <a:rPr lang="fr-FR" sz="2200" dirty="0" err="1"/>
              <a:t>psql</a:t>
            </a:r>
            <a:endParaRPr lang="fr-FR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Export en </a:t>
            </a:r>
            <a:r>
              <a:rPr lang="fr-FR" sz="2200" dirty="0" err="1"/>
              <a:t>geoJSON</a:t>
            </a:r>
            <a:r>
              <a:rPr lang="fr-FR" sz="2200" dirty="0"/>
              <a:t> des itinéraires tests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/>
              <a:t>Utilisation de</a:t>
            </a:r>
            <a:r>
              <a:rPr lang="fr-FR" sz="2200" b="1" dirty="0"/>
              <a:t> \</a:t>
            </a:r>
            <a:r>
              <a:rPr lang="fr-FR" sz="2200" b="1" dirty="0" err="1"/>
              <a:t>echo</a:t>
            </a:r>
            <a:r>
              <a:rPr lang="fr-FR" sz="2200" b="1" dirty="0"/>
              <a:t> </a:t>
            </a:r>
            <a:r>
              <a:rPr lang="fr-FR" sz="2200" dirty="0"/>
              <a:t>dans le fichier Master pour suivre les étapes de création du prototype</a:t>
            </a:r>
          </a:p>
        </p:txBody>
      </p:sp>
    </p:spTree>
    <p:extLst>
      <p:ext uri="{BB962C8B-B14F-4D97-AF65-F5344CB8AC3E}">
        <p14:creationId xmlns:p14="http://schemas.microsoft.com/office/powerpoint/2010/main" val="2481887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Parcours</a:t>
            </a:r>
            <a:r>
              <a:rPr dirty="0"/>
              <a:t> et </a:t>
            </a:r>
            <a:r>
              <a:rPr dirty="0" err="1"/>
              <a:t>objectifs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  <a:defRPr sz="1800"/>
            </a:pPr>
            <a:r>
              <a:rPr sz="2000" dirty="0" err="1"/>
              <a:t>Parcours</a:t>
            </a:r>
            <a:r>
              <a:rPr sz="2000" dirty="0"/>
              <a:t> : de la </a:t>
            </a:r>
            <a:r>
              <a:rPr sz="2000" dirty="0" err="1"/>
              <a:t>géographie</a:t>
            </a:r>
            <a:r>
              <a:rPr sz="2000" dirty="0"/>
              <a:t> </a:t>
            </a:r>
            <a:r>
              <a:rPr sz="2000" dirty="0" err="1"/>
              <a:t>humaine</a:t>
            </a:r>
            <a:r>
              <a:rPr sz="2000" dirty="0"/>
              <a:t> au </a:t>
            </a:r>
            <a:r>
              <a:rPr sz="2000" dirty="0" err="1"/>
              <a:t>développement</a:t>
            </a:r>
            <a:r>
              <a:rPr sz="2000" dirty="0"/>
              <a:t> web </a:t>
            </a:r>
            <a:r>
              <a:rPr sz="2000" dirty="0" err="1"/>
              <a:t>cartographique</a:t>
            </a:r>
            <a:endParaRPr sz="2000" dirty="0"/>
          </a:p>
          <a:p>
            <a:pPr>
              <a:spcAft>
                <a:spcPts val="600"/>
              </a:spcAft>
              <a:defRPr sz="1800"/>
            </a:pPr>
            <a:r>
              <a:rPr sz="2000" dirty="0"/>
              <a:t>Objectif : </a:t>
            </a:r>
            <a:r>
              <a:rPr sz="2000" dirty="0" err="1"/>
              <a:t>relier</a:t>
            </a:r>
            <a:r>
              <a:rPr sz="2000" dirty="0"/>
              <a:t> front-end SIG (Lyon </a:t>
            </a:r>
            <a:r>
              <a:rPr sz="2000" dirty="0" err="1"/>
              <a:t>Autrement</a:t>
            </a:r>
            <a:r>
              <a:rPr sz="2000" dirty="0"/>
              <a:t>) et back-end API Flask/</a:t>
            </a:r>
            <a:r>
              <a:rPr sz="2000" dirty="0" err="1"/>
              <a:t>PostGIS</a:t>
            </a:r>
            <a:r>
              <a:rPr sz="2000" dirty="0"/>
              <a:t> (Nevers à </a:t>
            </a:r>
            <a:r>
              <a:rPr sz="2000" dirty="0" err="1"/>
              <a:t>vélo</a:t>
            </a:r>
            <a:r>
              <a:rPr sz="2000" dirty="0"/>
              <a:t>)</a:t>
            </a:r>
          </a:p>
          <a:p>
            <a:pPr>
              <a:spcAft>
                <a:spcPts val="600"/>
              </a:spcAft>
              <a:defRPr sz="1800"/>
            </a:pPr>
            <a:r>
              <a:rPr sz="2000" dirty="0"/>
              <a:t>Deux </a:t>
            </a:r>
            <a:r>
              <a:rPr sz="2000" dirty="0" err="1"/>
              <a:t>projets</a:t>
            </a:r>
            <a:r>
              <a:rPr sz="2000" dirty="0"/>
              <a:t> </a:t>
            </a:r>
            <a:r>
              <a:rPr sz="2000" dirty="0" err="1"/>
              <a:t>complémentaires</a:t>
            </a:r>
            <a:r>
              <a:rPr sz="2000" dirty="0"/>
              <a:t> pour </a:t>
            </a:r>
            <a:r>
              <a:rPr sz="2000" dirty="0" err="1"/>
              <a:t>maîtriser</a:t>
            </a:r>
            <a:r>
              <a:rPr sz="2000" dirty="0"/>
              <a:t> </a:t>
            </a:r>
            <a:r>
              <a:rPr sz="2000" dirty="0" err="1"/>
              <a:t>toute</a:t>
            </a:r>
            <a:r>
              <a:rPr sz="2000" dirty="0"/>
              <a:t> la </a:t>
            </a:r>
            <a:r>
              <a:rPr sz="2000" dirty="0" err="1"/>
              <a:t>chaîne</a:t>
            </a:r>
            <a:r>
              <a:rPr sz="2000" dirty="0"/>
              <a:t> front ↔ back</a:t>
            </a:r>
          </a:p>
          <a:p>
            <a:pPr>
              <a:spcAft>
                <a:spcPts val="600"/>
              </a:spcAft>
              <a:defRPr sz="1800"/>
            </a:pPr>
            <a:r>
              <a:rPr sz="2000" dirty="0"/>
              <a:t> </a:t>
            </a:r>
            <a:r>
              <a:rPr sz="2000" dirty="0" err="1"/>
              <a:t>Compétences</a:t>
            </a:r>
            <a:r>
              <a:rPr sz="2000" dirty="0"/>
              <a:t> : HTML/CSS/JS, PHP, Python, </a:t>
            </a:r>
            <a:r>
              <a:rPr sz="2000" dirty="0" err="1"/>
              <a:t>PostGIS</a:t>
            </a:r>
            <a:r>
              <a:rPr sz="2000" dirty="0"/>
              <a:t>, Docker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03E894-A8F6-430A-831A-A78135957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Execution</a:t>
            </a:r>
            <a:r>
              <a:rPr lang="fr-FR" dirty="0"/>
              <a:t> du fichier de </a:t>
            </a:r>
            <a:r>
              <a:rPr lang="fr-FR" dirty="0" err="1"/>
              <a:t>stres</a:t>
            </a:r>
            <a:r>
              <a:rPr lang="fr-FR" dirty="0"/>
              <a:t>-test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D83C219E-B3C9-4DAC-B0FA-EAAC10CFE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4626" y="2541782"/>
            <a:ext cx="5449060" cy="208626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5A801BC-3048-4EDD-AB2B-8685F62C045C}"/>
              </a:ext>
            </a:extLst>
          </p:cNvPr>
          <p:cNvSpPr txBox="1"/>
          <p:nvPr/>
        </p:nvSpPr>
        <p:spPr>
          <a:xfrm>
            <a:off x="856060" y="4949371"/>
            <a:ext cx="76783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Variable Text Semibold" pitchFamily="2" charset="0"/>
              </a:rPr>
              <a:t>Données variables dues à l’environnement local : </a:t>
            </a:r>
            <a:b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Variable Text Semibold" pitchFamily="2" charset="0"/>
              </a:rPr>
            </a:b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Variable Text Semibold" pitchFamily="2" charset="0"/>
              </a:rPr>
              <a:t>exécution deux fois de suite de la même commande via un partage de connexion depuis un téléphone portable</a:t>
            </a:r>
          </a:p>
          <a:p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Variable Text Semibold" pitchFamily="2" charset="0"/>
              </a:rPr>
              <a:t>Sur un réseau stable temps d’exécution proche de 550 ms</a:t>
            </a:r>
          </a:p>
        </p:txBody>
      </p:sp>
    </p:spTree>
    <p:extLst>
      <p:ext uri="{BB962C8B-B14F-4D97-AF65-F5344CB8AC3E}">
        <p14:creationId xmlns:p14="http://schemas.microsoft.com/office/powerpoint/2010/main" val="31049987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4DCB43-ECB5-40AD-8779-039458CF8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Visualisation du résultat dans </a:t>
            </a:r>
            <a:r>
              <a:rPr lang="fr-FR" dirty="0" err="1"/>
              <a:t>postgis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B1929F7-85A0-432B-ADC3-A154966212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6060" y="2097088"/>
            <a:ext cx="7280439" cy="3541712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9FAD3E0-CC58-48D3-800D-8AB096914BBE}"/>
              </a:ext>
            </a:extLst>
          </p:cNvPr>
          <p:cNvSpPr txBox="1"/>
          <p:nvPr/>
        </p:nvSpPr>
        <p:spPr>
          <a:xfrm>
            <a:off x="1988174" y="6025363"/>
            <a:ext cx="4427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Variable Text Semibold" pitchFamily="2" charset="0"/>
              </a:rPr>
              <a:t>Distance totale parcourue : 40 km </a:t>
            </a:r>
          </a:p>
        </p:txBody>
      </p:sp>
    </p:spTree>
    <p:extLst>
      <p:ext uri="{BB962C8B-B14F-4D97-AF65-F5344CB8AC3E}">
        <p14:creationId xmlns:p14="http://schemas.microsoft.com/office/powerpoint/2010/main" val="2976381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A47DCF-117E-4636-8FEF-843ACFAB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semi-automatisation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2788DA-55A0-4ABA-A874-C06C4A497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Création des tables à l’initialisation</a:t>
            </a:r>
          </a:p>
          <a:p>
            <a:r>
              <a:rPr lang="fr-FR" dirty="0"/>
              <a:t>Import des données depuis </a:t>
            </a:r>
            <a:r>
              <a:rPr lang="fr-FR" dirty="0" err="1"/>
              <a:t>Qgis</a:t>
            </a:r>
            <a:r>
              <a:rPr lang="fr-FR" dirty="0"/>
              <a:t> via ogr2ogr</a:t>
            </a:r>
          </a:p>
          <a:p>
            <a:r>
              <a:rPr lang="fr-FR" dirty="0"/>
              <a:t>Exécution du fichier </a:t>
            </a:r>
            <a:r>
              <a:rPr lang="fr-FR" dirty="0" err="1"/>
              <a:t>MASTER_DIJKSTRA.sql</a:t>
            </a:r>
            <a:br>
              <a:rPr lang="fr-FR" dirty="0"/>
            </a:br>
            <a:endParaRPr lang="fr-FR" dirty="0"/>
          </a:p>
          <a:p>
            <a:pPr marL="0" indent="0">
              <a:buNone/>
            </a:pPr>
            <a:r>
              <a:rPr lang="fr-FR" dirty="0"/>
              <a:t>=&gt; Les fichiers s’exécutent en deux ligne de code en terminal. </a:t>
            </a:r>
            <a:br>
              <a:rPr lang="fr-FR" dirty="0"/>
            </a:br>
            <a:r>
              <a:rPr lang="fr-FR" dirty="0"/>
              <a:t>Vous avez maintenant un petit outil de </a:t>
            </a:r>
            <a:r>
              <a:rPr lang="fr-FR" dirty="0" err="1"/>
              <a:t>routing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890897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C7C6ED-A8CA-4F57-AABD-E2263BB58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Bilan et 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3E292D0-3E97-4FB7-9679-EA0AC3203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6"/>
            <a:ext cx="7429499" cy="4267427"/>
          </a:xfrm>
        </p:spPr>
        <p:txBody>
          <a:bodyPr>
            <a:normAutofit fontScale="85000" lnSpcReduction="20000"/>
          </a:bodyPr>
          <a:lstStyle/>
          <a:p>
            <a:r>
              <a:rPr lang="fr-FR" dirty="0"/>
              <a:t>Ajout de l’interface Leaflet et des routes </a:t>
            </a:r>
            <a:r>
              <a:rPr lang="fr-FR" dirty="0" err="1"/>
              <a:t>Flask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=&gt; V1 OK</a:t>
            </a:r>
          </a:p>
          <a:p>
            <a:r>
              <a:rPr lang="fr-FR" dirty="0"/>
              <a:t>Ajout de pondération des coûts</a:t>
            </a:r>
          </a:p>
          <a:p>
            <a:r>
              <a:rPr lang="fr-FR" dirty="0"/>
              <a:t>Semi-automatisation du nettoyage de la couche de routes dans </a:t>
            </a:r>
            <a:r>
              <a:rPr lang="fr-FR" dirty="0" err="1"/>
              <a:t>Qgis</a:t>
            </a:r>
            <a:r>
              <a:rPr lang="fr-FR" dirty="0"/>
              <a:t> pour un import plus facile</a:t>
            </a:r>
          </a:p>
          <a:p>
            <a:r>
              <a:rPr lang="fr-FR" dirty="0"/>
              <a:t>Améliorer fonction </a:t>
            </a:r>
            <a:r>
              <a:rPr lang="fr-FR" dirty="0" err="1"/>
              <a:t>disjktra_snap</a:t>
            </a:r>
            <a:r>
              <a:rPr lang="fr-FR" dirty="0"/>
              <a:t>() pour renvoyer des tuples de coordonnées</a:t>
            </a:r>
          </a:p>
          <a:p>
            <a:r>
              <a:rPr lang="fr-FR" dirty="0"/>
              <a:t>Ajouter graphe Delaunay (POI X le plus proche de Y dans un rayon de Z) : calcul isochrone de </a:t>
            </a:r>
            <a:r>
              <a:rPr lang="fr-FR" dirty="0" err="1"/>
              <a:t>POIs</a:t>
            </a:r>
            <a:r>
              <a:rPr lang="fr-FR" dirty="0"/>
              <a:t> les plus proche, jointure entre deux graphes. </a:t>
            </a:r>
          </a:p>
          <a:p>
            <a:r>
              <a:rPr lang="fr-FR" dirty="0"/>
              <a:t>…….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04569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CED8DC-103A-4256-9EEB-A7F706813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Conclusion de la formation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E451E9D-5D01-4236-AF59-AA588B3319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1047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22F19F7-811C-4704-A2C0-5BC7839D9C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74773" y="2127519"/>
            <a:ext cx="7794454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Variable Small" pitchFamily="2" charset="0"/>
              </a:rPr>
              <a:t>Passer du 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Variable Small" pitchFamily="2" charset="0"/>
              </a:rPr>
              <a:t>front statique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Variable Small" pitchFamily="2" charset="0"/>
              </a:rPr>
              <a:t> (HTML/CSS/Leaflet) à un 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Variable Small" pitchFamily="2" charset="0"/>
              </a:rPr>
              <a:t>écosystème full-stack SIG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Variable Small" pitchFamily="2" charset="0"/>
              </a:rPr>
              <a:t> complet.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Variable Small" pitchFamily="2" charset="0"/>
              </a:rPr>
              <a:t>Manipuler des 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Variable Small" pitchFamily="2" charset="0"/>
              </a:rPr>
              <a:t>bases spatiales </a:t>
            </a:r>
            <a:r>
              <a:rPr kumimoji="0" lang="fr-FR" altLang="fr-FR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 Variable Small" pitchFamily="2" charset="0"/>
              </a:rPr>
              <a:t>PostGIS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Variable Small" pitchFamily="2" charset="0"/>
              </a:rPr>
              <a:t> et automatiser les imports avec SQL et Docker.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Variable Small" pitchFamily="2" charset="0"/>
              </a:rPr>
              <a:t>Concevoir et consommer une 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Variable Small" pitchFamily="2" charset="0"/>
              </a:rPr>
              <a:t>API </a:t>
            </a:r>
            <a:r>
              <a:rPr kumimoji="0" lang="fr-FR" altLang="fr-FR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 Variable Small" pitchFamily="2" charset="0"/>
              </a:rPr>
              <a:t>Flask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Variable Small" pitchFamily="2" charset="0"/>
              </a:rPr>
              <a:t> pour le calcul d’itinéraires.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Variable Small" pitchFamily="2" charset="0"/>
              </a:rPr>
              <a:t>Comprendre les 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Variable Small" pitchFamily="2" charset="0"/>
              </a:rPr>
              <a:t>logiques de graphe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Variable Small" pitchFamily="2" charset="0"/>
              </a:rPr>
              <a:t> (nœuds, arêtes, coûts, topologie).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Variable Small" pitchFamily="2" charset="0"/>
              </a:rPr>
              <a:t>Garantir la 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Variable Small" pitchFamily="2" charset="0"/>
              </a:rPr>
              <a:t>reproductibilité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Variable Small" pitchFamily="2" charset="0"/>
              </a:rPr>
              <a:t> grâce à Docker et aux scripts versionnés.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F9DC86-DFE0-434E-9C82-77561B91A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Compétences transversales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13ADEF-5238-4445-B000-DFF520E57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FR" dirty="0"/>
              <a:t>Travailler en autonomie totale</a:t>
            </a:r>
          </a:p>
          <a:p>
            <a:r>
              <a:rPr lang="fr-FR" dirty="0"/>
              <a:t>Analyser les contraintes techniques, pédagogiques, et temporelles pour adapter mes choix</a:t>
            </a:r>
          </a:p>
          <a:p>
            <a:r>
              <a:rPr lang="fr-FR" dirty="0"/>
              <a:t>Relier mes acquis en géographie à la logique du développement web</a:t>
            </a:r>
          </a:p>
          <a:p>
            <a:r>
              <a:rPr lang="fr-FR" dirty="0"/>
              <a:t>Documenter et présenter un projet complexe de façon claire et lisible</a:t>
            </a:r>
          </a:p>
        </p:txBody>
      </p:sp>
    </p:spTree>
    <p:extLst>
      <p:ext uri="{BB962C8B-B14F-4D97-AF65-F5344CB8AC3E}">
        <p14:creationId xmlns:p14="http://schemas.microsoft.com/office/powerpoint/2010/main" val="33055948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6A98D-A63A-4AF2-96A8-8A7759858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Merci pour </a:t>
            </a:r>
            <a:r>
              <a:rPr lang="fr-FR"/>
              <a:t>votre attention ! 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035760-4280-4F20-A294-75B8D50B7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10452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Allez pas trop vite quand même, surtout avec une citadine…. </a:t>
            </a:r>
            <a:r>
              <a:rPr lang="fr-FR"/>
              <a:t>https://github.com/Marie-T-code/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EEA700B-1641-4E1C-9F6C-5D764645F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857" y="3374947"/>
            <a:ext cx="3628572" cy="27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05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C31589-EB2F-465A-B0C1-D5307524E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Contexte et besoin</a:t>
            </a: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6D82439-972E-4529-91AA-571AF79A20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9001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6991F8-7942-4F7D-9BEA-88FBA01A6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 I Contexte et besoin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B97742-D4B8-40B8-BDC6-D20A6EA83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Problématique : relier front et back dans un environnement SIG</a:t>
            </a:r>
          </a:p>
          <a:p>
            <a:r>
              <a:rPr lang="fr-FR" dirty="0"/>
              <a:t>Outils et technologies</a:t>
            </a:r>
          </a:p>
          <a:p>
            <a:r>
              <a:rPr lang="fr-FR" dirty="0"/>
              <a:t>Contraintes</a:t>
            </a:r>
          </a:p>
          <a:p>
            <a:r>
              <a:rPr lang="fr-FR" dirty="0"/>
              <a:t>Données </a:t>
            </a:r>
          </a:p>
        </p:txBody>
      </p:sp>
    </p:spTree>
    <p:extLst>
      <p:ext uri="{BB962C8B-B14F-4D97-AF65-F5344CB8AC3E}">
        <p14:creationId xmlns:p14="http://schemas.microsoft.com/office/powerpoint/2010/main" val="3916254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EBD95F-F6CB-42B3-870E-C64E6AA1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 1 &amp;2 relier front et back : comment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1FC8EE-8459-4E95-9DBA-8CCA4193E1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Adapter les connaissances front (</a:t>
            </a:r>
            <a:r>
              <a:rPr lang="fr-F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 HTML JS</a:t>
            </a:r>
            <a:r>
              <a:rPr lang="fr-FR" dirty="0"/>
              <a:t>) à un environnement SIG</a:t>
            </a:r>
          </a:p>
          <a:p>
            <a:r>
              <a:rPr lang="fr-FR" dirty="0"/>
              <a:t>=&gt; utiliser </a:t>
            </a:r>
            <a:r>
              <a:rPr lang="fr-F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Leaflet</a:t>
            </a:r>
            <a:r>
              <a:rPr lang="fr-FR" dirty="0"/>
              <a:t> comme outil visuel de CRUD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FD42EA8-F126-402D-8782-6660139A09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fr-FR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Postgres</a:t>
            </a:r>
            <a:r>
              <a:rPr lang="fr-F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fr-FR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postgis</a:t>
            </a:r>
            <a:r>
              <a:rPr lang="fr-F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/>
              <a:t>et premières images custom en </a:t>
            </a:r>
            <a:r>
              <a:rPr lang="fr-F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docker</a:t>
            </a:r>
          </a:p>
          <a:p>
            <a:r>
              <a:rPr lang="fr-F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PHP</a:t>
            </a:r>
            <a:r>
              <a:rPr lang="fr-FR" dirty="0"/>
              <a:t> pour le CRUD</a:t>
            </a:r>
          </a:p>
          <a:p>
            <a:r>
              <a:rPr lang="fr-FR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Flask</a:t>
            </a:r>
            <a:r>
              <a:rPr lang="fr-FR" dirty="0"/>
              <a:t> pour l’API</a:t>
            </a:r>
          </a:p>
          <a:p>
            <a:r>
              <a:rPr lang="fr-F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  <a:r>
              <a:rPr lang="fr-FR" dirty="0"/>
              <a:t> et </a:t>
            </a:r>
            <a:r>
              <a:rPr lang="fr-FR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pl/</a:t>
            </a:r>
            <a:r>
              <a:rPr lang="fr-FR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pgsql</a:t>
            </a:r>
            <a:r>
              <a:rPr lang="fr-FR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/>
              <a:t>pour l’exploitation de la BDD</a:t>
            </a:r>
          </a:p>
        </p:txBody>
      </p:sp>
    </p:spTree>
    <p:extLst>
      <p:ext uri="{BB962C8B-B14F-4D97-AF65-F5344CB8AC3E}">
        <p14:creationId xmlns:p14="http://schemas.microsoft.com/office/powerpoint/2010/main" val="4232543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E88FF6-0B4D-4584-8356-E6DBB8D8D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 1 &amp;2 relier front et back : comment ?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ED82FA43-7A0C-424C-9C6F-AFAF6A9231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422" y="2097088"/>
            <a:ext cx="5726486" cy="4242095"/>
          </a:xfr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B5909D9E-8C32-4EBA-A5CD-D63613358DEE}"/>
              </a:ext>
            </a:extLst>
          </p:cNvPr>
          <p:cNvSpPr txBox="1"/>
          <p:nvPr/>
        </p:nvSpPr>
        <p:spPr>
          <a:xfrm>
            <a:off x="6320790" y="1997387"/>
            <a:ext cx="250317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/>
          </a:p>
          <a:p>
            <a:r>
              <a:rPr lang="fr-FR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Environnement Docker idéal </a:t>
            </a:r>
            <a:r>
              <a:rPr lang="fr-FR" b="1" dirty="0"/>
              <a:t>: </a:t>
            </a:r>
          </a:p>
          <a:p>
            <a:endParaRPr lang="fr-FR" b="1" dirty="0"/>
          </a:p>
          <a:p>
            <a:pPr marL="285750" indent="-285750">
              <a:buFontTx/>
              <a:buChar char="-"/>
            </a:pPr>
            <a:r>
              <a:rPr lang="fr-FR" b="1" dirty="0"/>
              <a:t>Import de données </a:t>
            </a:r>
            <a:r>
              <a:rPr lang="fr-FR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Qgis</a:t>
            </a:r>
            <a:endParaRPr lang="fr-FR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Tx/>
              <a:buChar char="-"/>
            </a:pPr>
            <a:r>
              <a:rPr lang="fr-FR" b="1" dirty="0"/>
              <a:t>Traitement des données en </a:t>
            </a:r>
            <a:r>
              <a:rPr lang="fr-FR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BDD</a:t>
            </a:r>
          </a:p>
          <a:p>
            <a:pPr marL="285750" indent="-285750">
              <a:buFontTx/>
              <a:buChar char="-"/>
            </a:pPr>
            <a:r>
              <a:rPr lang="fr-FR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PHP</a:t>
            </a:r>
            <a:r>
              <a:rPr lang="fr-FR" b="1" dirty="0"/>
              <a:t> pour gérer les </a:t>
            </a:r>
            <a:r>
              <a:rPr lang="fr-FR" b="1" dirty="0" err="1"/>
              <a:t>auths</a:t>
            </a:r>
            <a:endParaRPr lang="fr-FR" b="1" dirty="0"/>
          </a:p>
          <a:p>
            <a:pPr marL="285750" indent="-285750">
              <a:buFontTx/>
              <a:buChar char="-"/>
            </a:pPr>
            <a:r>
              <a:rPr lang="fr-FR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 </a:t>
            </a:r>
            <a:r>
              <a:rPr lang="fr-FR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Flask</a:t>
            </a:r>
            <a:r>
              <a:rPr lang="fr-FR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/>
              <a:t>pour servir les données </a:t>
            </a:r>
          </a:p>
          <a:p>
            <a:pPr marL="285750" indent="-285750">
              <a:buFontTx/>
              <a:buChar char="-"/>
            </a:pPr>
            <a:r>
              <a:rPr lang="fr-FR" b="1" dirty="0"/>
              <a:t>Front </a:t>
            </a:r>
            <a:r>
              <a:rPr lang="fr-FR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Leaflet </a:t>
            </a:r>
          </a:p>
        </p:txBody>
      </p:sp>
    </p:spTree>
    <p:extLst>
      <p:ext uri="{BB962C8B-B14F-4D97-AF65-F5344CB8AC3E}">
        <p14:creationId xmlns:p14="http://schemas.microsoft.com/office/powerpoint/2010/main" val="855963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5B522B-CFAA-4836-BCDF-9FA7000C5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I 3 </a:t>
            </a:r>
            <a:r>
              <a:rPr lang="fr-FR" b="1" dirty="0">
                <a:ea typeface="Segoe UI Black" panose="020B0A02040204020203" pitchFamily="34" charset="0"/>
              </a:rPr>
              <a:t>Contraintes &amp; choix personnels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1DB9A5-EB00-4FD5-8284-004457BC8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Le volet SIG implique des notions avancées (spatial SQL, graphe, algorithmes de routage).</a:t>
            </a:r>
          </a:p>
          <a:p>
            <a:r>
              <a:rPr lang="fr-FR" dirty="0"/>
              <a:t>Ces éléments dépassent le cadre DWWM classique, mais s’inscrivent dans mon futur métier. </a:t>
            </a:r>
          </a:p>
          <a:p>
            <a:r>
              <a:rPr lang="fr-FR" dirty="0"/>
              <a:t>J’ai donc privilégié 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+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PostGIS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/>
              <a:t>à la place d’un approfondissement 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PHP</a:t>
            </a:r>
            <a:r>
              <a:rPr lang="fr-FR" dirty="0"/>
              <a:t>.</a:t>
            </a:r>
          </a:p>
          <a:p>
            <a:r>
              <a:rPr lang="fr-FR" dirty="0"/>
              <a:t>Objectif : maîtriser la logique spatiale et les traitements géographiques automatisés.</a:t>
            </a:r>
          </a:p>
        </p:txBody>
      </p:sp>
    </p:spTree>
    <p:extLst>
      <p:ext uri="{BB962C8B-B14F-4D97-AF65-F5344CB8AC3E}">
        <p14:creationId xmlns:p14="http://schemas.microsoft.com/office/powerpoint/2010/main" val="2701868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2FA5B4-4C15-4C33-B473-00A3679BD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618518"/>
            <a:ext cx="7429499" cy="1478570"/>
          </a:xfrm>
        </p:spPr>
        <p:txBody>
          <a:bodyPr>
            <a:normAutofit fontScale="90000"/>
          </a:bodyPr>
          <a:lstStyle/>
          <a:p>
            <a:r>
              <a:rPr lang="fr-FR" dirty="0"/>
              <a:t>I 4 données : sources OSM, projection, nettoyage QGIS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DD3598-E669-4F75-911E-85AF86162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 Données existantes (OSM) → hétérogènes, parfois incomplètes.</a:t>
            </a:r>
          </a:p>
          <a:p>
            <a:r>
              <a:rPr lang="fr-FR" dirty="0"/>
              <a:t>Nettoyage nécessaire : sélection des routes utiles, suppression des doublons, correction des géométries.</a:t>
            </a:r>
          </a:p>
          <a:p>
            <a:r>
              <a:rPr lang="fr-FR" dirty="0"/>
              <a:t>Projection maîtrisée : 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EPSG:2154 </a:t>
            </a:r>
            <a:r>
              <a:rPr lang="fr-FR" dirty="0"/>
              <a:t>(métrique) pour le calcul, 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EPSG:4326 </a:t>
            </a:r>
            <a:r>
              <a:rPr lang="fr-FR" dirty="0"/>
              <a:t>(géographique) pour l’affichage.</a:t>
            </a:r>
          </a:p>
          <a:p>
            <a:r>
              <a:rPr lang="fr-FR" dirty="0"/>
              <a:t>Conversion indispensable pour assurer la cohérence entre </a:t>
            </a:r>
            <a:r>
              <a:rPr lang="fr-FR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PostGIS</a:t>
            </a:r>
            <a:r>
              <a:rPr lang="fr-FR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/ </a:t>
            </a:r>
            <a:r>
              <a:rPr lang="fr-FR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pgRouting</a:t>
            </a:r>
            <a:r>
              <a:rPr lang="fr-FR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/ Leaflet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16906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ème_presentation_1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Personnalisé 2">
      <a:majorFont>
        <a:latin typeface="Orbitron SemiBold"/>
        <a:ea typeface=""/>
        <a:cs typeface=""/>
      </a:majorFont>
      <a:minorFont>
        <a:latin typeface="Segoe UI Variable Text Semiligh"/>
        <a:ea typeface=""/>
        <a:cs typeface="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ème_presentation_1" id="{0A88B1D1-5044-4B30-A71E-32CDD552C8AC}" vid="{BC73714B-259C-4C16-A52D-E21886AC4DD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</TotalTime>
  <Words>1291</Words>
  <Application>Microsoft Office PowerPoint</Application>
  <PresentationFormat>Affichage à l'écran (4:3)</PresentationFormat>
  <Paragraphs>148</Paragraphs>
  <Slides>37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37</vt:i4>
      </vt:variant>
    </vt:vector>
  </HeadingPairs>
  <TitlesOfParts>
    <vt:vector size="51" baseType="lpstr">
      <vt:lpstr>Arial</vt:lpstr>
      <vt:lpstr>Exo 2 Light</vt:lpstr>
      <vt:lpstr>Orbitron ExtraBold</vt:lpstr>
      <vt:lpstr>Orbitron SemiBold</vt:lpstr>
      <vt:lpstr>Segoe UI Black</vt:lpstr>
      <vt:lpstr>Segoe UI Variable Display Semib</vt:lpstr>
      <vt:lpstr>Segoe UI Variable Small</vt:lpstr>
      <vt:lpstr>Segoe UI Variable Small Semibol</vt:lpstr>
      <vt:lpstr>Segoe UI Variable Text</vt:lpstr>
      <vt:lpstr>Segoe UI Variable Text Light</vt:lpstr>
      <vt:lpstr>Segoe UI Variable Text Semibold</vt:lpstr>
      <vt:lpstr>Segoe UI Variable Text Semiligh</vt:lpstr>
      <vt:lpstr>Trebuchet MS</vt:lpstr>
      <vt:lpstr>Thème_presentation_1</vt:lpstr>
      <vt:lpstr>Nevers à vélo :  conception d’un prototype d’API de routage et d’analyse spatiale</vt:lpstr>
      <vt:lpstr>INTRODUCTION  </vt:lpstr>
      <vt:lpstr>Parcours et objectifs</vt:lpstr>
      <vt:lpstr>Contexte et besoin  </vt:lpstr>
      <vt:lpstr> I Contexte et besoin</vt:lpstr>
      <vt:lpstr>I 1 &amp;2 relier front et back : comment ?</vt:lpstr>
      <vt:lpstr>I 1 &amp;2 relier front et back : comment ?</vt:lpstr>
      <vt:lpstr>I 3 Contraintes &amp; choix personnels</vt:lpstr>
      <vt:lpstr>I 4 données : sources OSM, projection, nettoyage QGIS</vt:lpstr>
      <vt:lpstr>Projet 1 – Lyon Autrement (CRUD SIG)  </vt:lpstr>
      <vt:lpstr>Projet 1 – Lyon Autrement (CRUD SIG)</vt:lpstr>
      <vt:lpstr>Front : structure Light/dark mode dans leaflet</vt:lpstr>
      <vt:lpstr>Une bascule fluide entre deux styles complets</vt:lpstr>
      <vt:lpstr>Backend  Init.sql : préparer la BDD</vt:lpstr>
      <vt:lpstr>Backend  structure du CRUD spatial </vt:lpstr>
      <vt:lpstr>Backend  structure du CRUD spatial </vt:lpstr>
      <vt:lpstr>Backend  structure du CRUD spatial </vt:lpstr>
      <vt:lpstr>Sécurisation en PHP</vt:lpstr>
      <vt:lpstr>Résultat final</vt:lpstr>
      <vt:lpstr>Nevers à vélo </vt:lpstr>
      <vt:lpstr>Objectifs du projet</vt:lpstr>
      <vt:lpstr>Architecture technique</vt:lpstr>
      <vt:lpstr>BASE POSTGIS</vt:lpstr>
      <vt:lpstr>Fonction personnalisée dijkstra_snap (simplifiée)</vt:lpstr>
      <vt:lpstr>Exemple de résultat dijkstra_snap()</vt:lpstr>
      <vt:lpstr>API Flask (en cours)</vt:lpstr>
      <vt:lpstr>Connexion FLASK &lt;-&gt; BDD</vt:lpstr>
      <vt:lpstr>Test de connectivité Flask-Postgis</vt:lpstr>
      <vt:lpstr>Performance et résultats</vt:lpstr>
      <vt:lpstr>Execution du fichier de stres-test</vt:lpstr>
      <vt:lpstr>Visualisation du résultat dans postgis</vt:lpstr>
      <vt:lpstr>semi-automatisation </vt:lpstr>
      <vt:lpstr>Bilan et conclusion</vt:lpstr>
      <vt:lpstr>Conclusion de la formation</vt:lpstr>
      <vt:lpstr>Conclusion</vt:lpstr>
      <vt:lpstr>Compétences transversales</vt:lpstr>
      <vt:lpstr>Merci pour votre attention !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Nevers à vélo : conception d’un prototype d’API de routage et d’analyse spatiale</dc:title>
  <dc:subject/>
  <dc:creator>ACS</dc:creator>
  <cp:keywords/>
  <dc:description>generated using python-pptx</dc:description>
  <cp:lastModifiedBy>ACS</cp:lastModifiedBy>
  <cp:revision>38</cp:revision>
  <dcterms:created xsi:type="dcterms:W3CDTF">2013-01-27T09:14:16Z</dcterms:created>
  <dcterms:modified xsi:type="dcterms:W3CDTF">2025-11-12T11:08:31Z</dcterms:modified>
  <cp:category/>
</cp:coreProperties>
</file>